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8" r:id="rId9"/>
    <p:sldId id="271" r:id="rId10"/>
    <p:sldId id="272" r:id="rId11"/>
    <p:sldId id="273" r:id="rId12"/>
    <p:sldId id="274" r:id="rId13"/>
    <p:sldId id="276" r:id="rId14"/>
    <p:sldId id="277" r:id="rId15"/>
    <p:sldId id="279" r:id="rId16"/>
    <p:sldId id="282" r:id="rId17"/>
    <p:sldId id="285" r:id="rId18"/>
    <p:sldId id="286" r:id="rId19"/>
    <p:sldId id="287" r:id="rId20"/>
    <p:sldId id="289" r:id="rId21"/>
    <p:sldId id="290" r:id="rId22"/>
    <p:sldId id="291" r:id="rId23"/>
    <p:sldId id="293" r:id="rId24"/>
    <p:sldId id="294" r:id="rId25"/>
    <p:sldId id="295" r:id="rId26"/>
    <p:sldId id="298" r:id="rId27"/>
    <p:sldId id="302" r:id="rId28"/>
    <p:sldId id="304" r:id="rId29"/>
    <p:sldId id="305" r:id="rId30"/>
    <p:sldId id="306" r:id="rId31"/>
    <p:sldId id="307" r:id="rId32"/>
    <p:sldId id="308" r:id="rId33"/>
    <p:sldId id="309" r:id="rId34"/>
    <p:sldId id="310" r:id="rId35"/>
    <p:sldId id="315" r:id="rId36"/>
    <p:sldId id="318" r:id="rId37"/>
    <p:sldId id="319" r:id="rId38"/>
    <p:sldId id="320" r:id="rId39"/>
    <p:sldId id="321" r:id="rId40"/>
    <p:sldId id="322" r:id="rId41"/>
    <p:sldId id="323" r:id="rId42"/>
    <p:sldId id="324" r:id="rId43"/>
    <p:sldId id="325" r:id="rId4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 snapToObjects="1">
      <p:cViewPr varScale="1">
        <p:scale>
          <a:sx n="71" d="100"/>
          <a:sy n="71" d="100"/>
        </p:scale>
        <p:origin x="19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ti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Dictionary Nesting"/>
          <p:cNvSpPr txBox="1">
            <a:spLocks noGrp="1"/>
          </p:cNvSpPr>
          <p:nvPr>
            <p:ph type="ctrTitle"/>
          </p:nvPr>
        </p:nvSpPr>
        <p:spPr>
          <a:xfrm>
            <a:off x="210740" y="2019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Dictionary Nesting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AFE43DD-9A3D-4849-B8E9-882E4D75F535}"/>
              </a:ext>
            </a:extLst>
          </p:cNvPr>
          <p:cNvSpPr txBox="1">
            <a:spLocks/>
          </p:cNvSpPr>
          <p:nvPr/>
        </p:nvSpPr>
        <p:spPr bwMode="auto">
          <a:xfrm>
            <a:off x="1270000" y="53213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Meena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Syamkumar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  <a:p>
            <a:pPr algn="ctr" eaLnBrk="1">
              <a:spcBef>
                <a:spcPct val="0"/>
              </a:spcBef>
              <a:buSzTx/>
              <a:buFontTx/>
              <a:buNone/>
            </a:pPr>
            <a:r>
              <a:rPr lang="en-US" altLang="en-US" sz="3700" b="0" dirty="0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Andy </a:t>
            </a:r>
            <a:r>
              <a:rPr lang="en-US" altLang="en-US" sz="3700" b="0" dirty="0" err="1"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rPr>
              <a:t>Kuemmel</a:t>
            </a:r>
            <a:endParaRPr lang="en-US" altLang="en-US" sz="3700" b="0" dirty="0">
              <a:latin typeface="Gill Sans" panose="020B0502020104020203" pitchFamily="34" charset="-79"/>
              <a:ea typeface="Gill Sans" panose="020B0502020104020203" pitchFamily="34" charset="-79"/>
              <a:cs typeface="Gill Sans" panose="020B0502020104020203" pitchFamily="34" charset="-79"/>
              <a:sym typeface="Gill Sans" panose="020B0502020104020203" pitchFamily="34" charset="-79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66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num in range(6):</a:t>
            </a:r>
            <a:br/>
            <a:r>
              <a:t>    print(str(num) +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suffix.get(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num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,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“th”</a:t>
            </a:r>
            <a:r>
              <a:t>))</a:t>
            </a:r>
          </a:p>
        </p:txBody>
      </p:sp>
      <p:sp>
        <p:nvSpPr>
          <p:cNvPr id="267" name="Arrow"/>
          <p:cNvSpPr/>
          <p:nvPr/>
        </p:nvSpPr>
        <p:spPr>
          <a:xfrm rot="5400000">
            <a:off x="4635896" y="3423146"/>
            <a:ext cx="1270001" cy="325199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0th…"/>
          <p:cNvSpPr txBox="1"/>
          <p:nvPr/>
        </p:nvSpPr>
        <p:spPr>
          <a:xfrm>
            <a:off x="4903155" y="5924550"/>
            <a:ext cx="77405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0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1st</a:t>
            </a:r>
          </a:p>
          <a:p>
            <a:pPr algn="l"/>
            <a:r>
              <a:t>2nd</a:t>
            </a:r>
          </a:p>
          <a:p>
            <a:pPr algn="l"/>
            <a:r>
              <a:t>3rd</a:t>
            </a:r>
          </a:p>
          <a:p>
            <a:pPr algn="l"/>
            <a:r>
              <a:t>4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271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Binning (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lang="en-US" dirty="0"/>
              <a:t>Probability Tables and Markov Chains (</a:t>
            </a:r>
            <a:r>
              <a:rPr lang="en-US" dirty="0" err="1"/>
              <a:t>dict</a:t>
            </a:r>
            <a:r>
              <a:rPr lang="en-US" dirty="0"/>
              <a:t> of </a:t>
            </a:r>
            <a:r>
              <a:rPr lang="en-US" dirty="0" err="1"/>
              <a:t>dict</a:t>
            </a:r>
            <a:r>
              <a:rPr lang="en-US" dirty="0"/>
              <a:t>) 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</a:p>
          <a:p>
            <a:pPr marL="0" indent="0">
              <a:buSzTx/>
              <a:buNone/>
            </a:pPr>
            <a:endParaRPr dirty="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74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5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77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8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82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280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81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83" name="2017"/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284" name="2018"/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285" name="2019"/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28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290" name="Connection Line"/>
          <p:cNvSpPr/>
          <p:nvPr/>
        </p:nvSpPr>
        <p:spPr>
          <a:xfrm>
            <a:off x="2100791" y="2875491"/>
            <a:ext cx="1326209" cy="1893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057" y="1913"/>
                  <a:pt x="20257" y="911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1" name="Connection Line"/>
          <p:cNvSpPr/>
          <p:nvPr/>
        </p:nvSpPr>
        <p:spPr>
          <a:xfrm>
            <a:off x="2100791" y="2748491"/>
            <a:ext cx="4025157" cy="2077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960" y="403"/>
                  <a:pt x="14160" y="760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2" name="Connection Line"/>
          <p:cNvSpPr/>
          <p:nvPr/>
        </p:nvSpPr>
        <p:spPr>
          <a:xfrm>
            <a:off x="2100791" y="2610693"/>
            <a:ext cx="7094092" cy="2424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09" extrusionOk="0">
                <a:moveTo>
                  <a:pt x="0" y="92"/>
                </a:moveTo>
                <a:cubicBezTo>
                  <a:pt x="11755" y="-891"/>
                  <a:pt x="18955" y="5981"/>
                  <a:pt x="21600" y="20709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" name="Bucketing/Binning">
            <a:extLst>
              <a:ext uri="{FF2B5EF4-FFF2-40B4-BE49-F238E27FC236}">
                <a16:creationId xmlns:a16="http://schemas.microsoft.com/office/drawing/2014/main" id="{4CEF44A0-715D-EB4A-92C2-120D6C9E4E67}"/>
              </a:ext>
            </a:extLst>
          </p:cNvPr>
          <p:cNvSpPr txBox="1">
            <a:spLocks/>
          </p:cNvSpPr>
          <p:nvPr/>
        </p:nvSpPr>
        <p:spPr>
          <a:xfrm>
            <a:off x="1104900" y="406400"/>
            <a:ext cx="11099800" cy="902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9pPr>
          </a:lstStyle>
          <a:p>
            <a:pPr hangingPunct="1"/>
            <a:r>
              <a:rPr lang="en-US"/>
              <a:t>Bucketizing/Binning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22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23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24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5" name="2018 | 100mph | ..."/>
          <p:cNvSpPr txBox="1"/>
          <p:nvPr/>
        </p:nvSpPr>
        <p:spPr>
          <a:xfrm>
            <a:off x="5390962" y="2445668"/>
            <a:ext cx="20967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/>
              <a:t>LEC001</a:t>
            </a:r>
            <a:r>
              <a:rPr dirty="0"/>
              <a:t> | </a:t>
            </a:r>
            <a:r>
              <a:rPr lang="en-US" dirty="0"/>
              <a:t>19</a:t>
            </a:r>
            <a:r>
              <a:rPr dirty="0"/>
              <a:t> | ...</a:t>
            </a:r>
          </a:p>
        </p:txBody>
      </p:sp>
      <p:sp>
        <p:nvSpPr>
          <p:cNvPr id="32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27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28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9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332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30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1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4" name="Group">
            <a:extLst>
              <a:ext uri="{FF2B5EF4-FFF2-40B4-BE49-F238E27FC236}">
                <a16:creationId xmlns:a16="http://schemas.microsoft.com/office/drawing/2014/main" id="{AE943AC3-CDCA-0E48-8714-CCDFFD0271B2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5" name="Paint Bucket">
              <a:extLst>
                <a:ext uri="{FF2B5EF4-FFF2-40B4-BE49-F238E27FC236}">
                  <a16:creationId xmlns:a16="http://schemas.microsoft.com/office/drawing/2014/main" id="{46644D0F-7270-164F-80C4-5778FE9DE397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6" name="Square">
              <a:extLst>
                <a:ext uri="{FF2B5EF4-FFF2-40B4-BE49-F238E27FC236}">
                  <a16:creationId xmlns:a16="http://schemas.microsoft.com/office/drawing/2014/main" id="{2E5C274E-3D9F-394C-90F6-CA7C77A38163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" name="Group">
            <a:extLst>
              <a:ext uri="{FF2B5EF4-FFF2-40B4-BE49-F238E27FC236}">
                <a16:creationId xmlns:a16="http://schemas.microsoft.com/office/drawing/2014/main" id="{8A363F91-9D06-BD49-AC43-2C728B440509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37A09FDE-89F3-FD48-94B9-50DB0A2735F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DEC80DA6-78E2-804E-BABA-FE39311F4AE2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F85E86FE-3012-074D-ACFA-6B9B33A360A8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3DDE5650-7013-9C47-BB2B-6745158916C5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AAEBA363-CAD0-4B4F-B352-1DB3112E1C18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3" name="2017">
            <a:extLst>
              <a:ext uri="{FF2B5EF4-FFF2-40B4-BE49-F238E27FC236}">
                <a16:creationId xmlns:a16="http://schemas.microsoft.com/office/drawing/2014/main" id="{1415F1E9-7198-2C4E-84E2-1B0CFFD85CE0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4" name="2018">
            <a:extLst>
              <a:ext uri="{FF2B5EF4-FFF2-40B4-BE49-F238E27FC236}">
                <a16:creationId xmlns:a16="http://schemas.microsoft.com/office/drawing/2014/main" id="{A8805F9A-8445-8E46-B5FC-D7466E8548FD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5" name="2019">
            <a:extLst>
              <a:ext uri="{FF2B5EF4-FFF2-40B4-BE49-F238E27FC236}">
                <a16:creationId xmlns:a16="http://schemas.microsoft.com/office/drawing/2014/main" id="{AFC689DD-D5B4-294B-921B-123C3880218F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38" name="Bucketing/Binning">
            <a:extLst>
              <a:ext uri="{FF2B5EF4-FFF2-40B4-BE49-F238E27FC236}">
                <a16:creationId xmlns:a16="http://schemas.microsoft.com/office/drawing/2014/main" id="{58638D1F-B381-2F47-A7DA-FF6CCBD814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roup"/>
          <p:cNvGrpSpPr/>
          <p:nvPr/>
        </p:nvGrpSpPr>
        <p:grpSpPr>
          <a:xfrm rot="19354677">
            <a:off x="2639493" y="4214285"/>
            <a:ext cx="4550815" cy="950227"/>
            <a:chOff x="0" y="0"/>
            <a:chExt cx="4550813" cy="950226"/>
          </a:xfrm>
        </p:grpSpPr>
        <p:sp>
          <p:nvSpPr>
            <p:cNvPr id="334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5" name="2018 | 100mph | ..."/>
            <p:cNvSpPr txBox="1"/>
            <p:nvPr/>
          </p:nvSpPr>
          <p:spPr>
            <a:xfrm>
              <a:off x="281615" y="271773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LEC001</a:t>
              </a:r>
              <a:r>
                <a:rPr dirty="0"/>
                <a:t> | </a:t>
              </a:r>
              <a:r>
                <a:rPr lang="en-US" dirty="0"/>
                <a:t>19</a:t>
              </a:r>
              <a:r>
                <a:rPr dirty="0"/>
                <a:t> | ...</a:t>
              </a:r>
            </a:p>
          </p:txBody>
        </p:sp>
        <p:grpSp>
          <p:nvGrpSpPr>
            <p:cNvPr id="338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336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337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340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  <p:sp>
        <p:nvSpPr>
          <p:cNvPr id="350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51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52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5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5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5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" name="2017">
            <a:extLst>
              <a:ext uri="{FF2B5EF4-FFF2-40B4-BE49-F238E27FC236}">
                <a16:creationId xmlns:a16="http://schemas.microsoft.com/office/drawing/2014/main" id="{DD14B57D-DF53-6B4B-85BF-8DE446BB5FF0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50" name="2018">
            <a:extLst>
              <a:ext uri="{FF2B5EF4-FFF2-40B4-BE49-F238E27FC236}">
                <a16:creationId xmlns:a16="http://schemas.microsoft.com/office/drawing/2014/main" id="{CDC4DADB-E564-1A4A-9E99-2E38BF78E1AD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51" name="2019">
            <a:extLst>
              <a:ext uri="{FF2B5EF4-FFF2-40B4-BE49-F238E27FC236}">
                <a16:creationId xmlns:a16="http://schemas.microsoft.com/office/drawing/2014/main" id="{B09A2610-6591-004D-A5F1-71CAD9145504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52" name="Group">
            <a:extLst>
              <a:ext uri="{FF2B5EF4-FFF2-40B4-BE49-F238E27FC236}">
                <a16:creationId xmlns:a16="http://schemas.microsoft.com/office/drawing/2014/main" id="{8F29A17B-4A10-2644-B73E-674EF69204F3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53" name="Paint Bucket">
              <a:extLst>
                <a:ext uri="{FF2B5EF4-FFF2-40B4-BE49-F238E27FC236}">
                  <a16:creationId xmlns:a16="http://schemas.microsoft.com/office/drawing/2014/main" id="{118A5BA2-30E7-5A41-8436-D1FFD73F619D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4" name="Square">
              <a:extLst>
                <a:ext uri="{FF2B5EF4-FFF2-40B4-BE49-F238E27FC236}">
                  <a16:creationId xmlns:a16="http://schemas.microsoft.com/office/drawing/2014/main" id="{3E00F098-0F81-7E45-8F66-641DE416F590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55" name="Group">
            <a:extLst>
              <a:ext uri="{FF2B5EF4-FFF2-40B4-BE49-F238E27FC236}">
                <a16:creationId xmlns:a16="http://schemas.microsoft.com/office/drawing/2014/main" id="{554D81AD-1217-4347-A52D-365127F7548E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56" name="Paint Bucket">
              <a:extLst>
                <a:ext uri="{FF2B5EF4-FFF2-40B4-BE49-F238E27FC236}">
                  <a16:creationId xmlns:a16="http://schemas.microsoft.com/office/drawing/2014/main" id="{827172F6-EE0E-4446-9A78-2C6BD3091DF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7" name="Square">
              <a:extLst>
                <a:ext uri="{FF2B5EF4-FFF2-40B4-BE49-F238E27FC236}">
                  <a16:creationId xmlns:a16="http://schemas.microsoft.com/office/drawing/2014/main" id="{12517E6E-18C6-9248-B0E7-894BEC78CF6C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F8D86968-9B49-D448-AA93-D9237826B230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59" name="Paint Bucket">
              <a:extLst>
                <a:ext uri="{FF2B5EF4-FFF2-40B4-BE49-F238E27FC236}">
                  <a16:creationId xmlns:a16="http://schemas.microsoft.com/office/drawing/2014/main" id="{B9EE6A8C-59CD-5644-8990-9D6E8072177B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0" name="Square">
              <a:extLst>
                <a:ext uri="{FF2B5EF4-FFF2-40B4-BE49-F238E27FC236}">
                  <a16:creationId xmlns:a16="http://schemas.microsoft.com/office/drawing/2014/main" id="{9D5DFE05-94E7-254E-A84D-BC9F71EC131D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61" name="2017">
            <a:extLst>
              <a:ext uri="{FF2B5EF4-FFF2-40B4-BE49-F238E27FC236}">
                <a16:creationId xmlns:a16="http://schemas.microsoft.com/office/drawing/2014/main" id="{C34F796B-433E-8641-8C28-6D23A058FC65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62" name="2018">
            <a:extLst>
              <a:ext uri="{FF2B5EF4-FFF2-40B4-BE49-F238E27FC236}">
                <a16:creationId xmlns:a16="http://schemas.microsoft.com/office/drawing/2014/main" id="{931A0D7F-5DAC-4D4C-9456-B3DBEACAB711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63" name="2019">
            <a:extLst>
              <a:ext uri="{FF2B5EF4-FFF2-40B4-BE49-F238E27FC236}">
                <a16:creationId xmlns:a16="http://schemas.microsoft.com/office/drawing/2014/main" id="{E513CF30-AD7F-BF49-81BE-74A53A8D4647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3" name="2019 | 95mph | ..."/>
          <p:cNvSpPr txBox="1"/>
          <p:nvPr/>
        </p:nvSpPr>
        <p:spPr>
          <a:xfrm>
            <a:off x="5390963" y="2445668"/>
            <a:ext cx="20967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/>
              <a:t>LEC002</a:t>
            </a:r>
            <a:r>
              <a:rPr dirty="0"/>
              <a:t> | </a:t>
            </a:r>
            <a:r>
              <a:rPr lang="en-US" dirty="0"/>
              <a:t>18</a:t>
            </a:r>
            <a:r>
              <a:rPr dirty="0"/>
              <a:t> | ...</a:t>
            </a:r>
          </a:p>
        </p:txBody>
      </p:sp>
      <p:sp>
        <p:nvSpPr>
          <p:cNvPr id="39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9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9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400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9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9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4" name="2017">
            <a:extLst>
              <a:ext uri="{FF2B5EF4-FFF2-40B4-BE49-F238E27FC236}">
                <a16:creationId xmlns:a16="http://schemas.microsoft.com/office/drawing/2014/main" id="{2E31EDE2-F82D-424D-8F22-DFEFCC6E321D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5" name="2018">
            <a:extLst>
              <a:ext uri="{FF2B5EF4-FFF2-40B4-BE49-F238E27FC236}">
                <a16:creationId xmlns:a16="http://schemas.microsoft.com/office/drawing/2014/main" id="{A856FAC6-390D-FC43-95DF-43DF4360EF7D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6" name="2019">
            <a:extLst>
              <a:ext uri="{FF2B5EF4-FFF2-40B4-BE49-F238E27FC236}">
                <a16:creationId xmlns:a16="http://schemas.microsoft.com/office/drawing/2014/main" id="{A2B88099-7B1B-8D47-816F-0DCC7105311F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27" name="Group">
            <a:extLst>
              <a:ext uri="{FF2B5EF4-FFF2-40B4-BE49-F238E27FC236}">
                <a16:creationId xmlns:a16="http://schemas.microsoft.com/office/drawing/2014/main" id="{90D5C77C-0397-CF40-B9EE-ED2179A38459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697517E0-D10E-5E4B-9DF8-4E54CBA273D8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5008158F-7D3F-974C-A49D-775FC46DF4AC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DFC7EDED-371E-5B44-AE7F-EE76BD7FAAFE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9F1716C2-FC85-5C44-B08C-AF91375AC303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3A7C96E2-4DCC-644B-899B-619AEA9A4B4B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3" name="Group">
            <a:extLst>
              <a:ext uri="{FF2B5EF4-FFF2-40B4-BE49-F238E27FC236}">
                <a16:creationId xmlns:a16="http://schemas.microsoft.com/office/drawing/2014/main" id="{E412A8AD-0680-7441-B24F-8EC00F1D3D28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4" name="Paint Bucket">
              <a:extLst>
                <a:ext uri="{FF2B5EF4-FFF2-40B4-BE49-F238E27FC236}">
                  <a16:creationId xmlns:a16="http://schemas.microsoft.com/office/drawing/2014/main" id="{FCEDFC26-FA1E-5C47-A3A7-683D9AB1B898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" name="Square">
              <a:extLst>
                <a:ext uri="{FF2B5EF4-FFF2-40B4-BE49-F238E27FC236}">
                  <a16:creationId xmlns:a16="http://schemas.microsoft.com/office/drawing/2014/main" id="{4AA1E8BC-32B7-C34C-9C17-BEF82C6C41F7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6" name="2017">
            <a:extLst>
              <a:ext uri="{FF2B5EF4-FFF2-40B4-BE49-F238E27FC236}">
                <a16:creationId xmlns:a16="http://schemas.microsoft.com/office/drawing/2014/main" id="{BFDC9A03-961E-F842-8B6F-E9B0E4C856A1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7" name="2018">
            <a:extLst>
              <a:ext uri="{FF2B5EF4-FFF2-40B4-BE49-F238E27FC236}">
                <a16:creationId xmlns:a16="http://schemas.microsoft.com/office/drawing/2014/main" id="{774A4213-FED2-D849-9077-D3F08B608B48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8" name="2019">
            <a:extLst>
              <a:ext uri="{FF2B5EF4-FFF2-40B4-BE49-F238E27FC236}">
                <a16:creationId xmlns:a16="http://schemas.microsoft.com/office/drawing/2014/main" id="{55F00058-6BC3-A446-8437-238CDF8E0CE6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41" name="Bucketing/Binning">
            <a:extLst>
              <a:ext uri="{FF2B5EF4-FFF2-40B4-BE49-F238E27FC236}">
                <a16:creationId xmlns:a16="http://schemas.microsoft.com/office/drawing/2014/main" id="{771B38B8-8DF9-BD4D-A9F6-0096C926E6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Rectangle"/>
          <p:cNvSpPr/>
          <p:nvPr/>
        </p:nvSpPr>
        <p:spPr>
          <a:xfrm>
            <a:off x="1714500" y="4303414"/>
            <a:ext cx="9474746" cy="4370587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7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7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0" name="dict"/>
          <p:cNvSpPr txBox="1"/>
          <p:nvPr/>
        </p:nvSpPr>
        <p:spPr>
          <a:xfrm>
            <a:off x="1783258" y="4406874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grpSp>
        <p:nvGrpSpPr>
          <p:cNvPr id="52" name="Group">
            <a:extLst>
              <a:ext uri="{FF2B5EF4-FFF2-40B4-BE49-F238E27FC236}">
                <a16:creationId xmlns:a16="http://schemas.microsoft.com/office/drawing/2014/main" id="{2F792CCE-0066-8D45-BA94-0F6F607005CB}"/>
              </a:ext>
            </a:extLst>
          </p:cNvPr>
          <p:cNvGrpSpPr/>
          <p:nvPr/>
        </p:nvGrpSpPr>
        <p:grpSpPr>
          <a:xfrm rot="18756013">
            <a:off x="5512090" y="3881779"/>
            <a:ext cx="4550815" cy="950227"/>
            <a:chOff x="0" y="0"/>
            <a:chExt cx="4550813" cy="950226"/>
          </a:xfrm>
        </p:grpSpPr>
        <p:sp>
          <p:nvSpPr>
            <p:cNvPr id="53" name="Rectangle">
              <a:extLst>
                <a:ext uri="{FF2B5EF4-FFF2-40B4-BE49-F238E27FC236}">
                  <a16:creationId xmlns:a16="http://schemas.microsoft.com/office/drawing/2014/main" id="{8F1D2ABA-033D-F441-9439-DB4E820C3F94}"/>
                </a:ext>
              </a:extLst>
            </p:cNvPr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4" name="2019 | 95mph | ...">
              <a:extLst>
                <a:ext uri="{FF2B5EF4-FFF2-40B4-BE49-F238E27FC236}">
                  <a16:creationId xmlns:a16="http://schemas.microsoft.com/office/drawing/2014/main" id="{3B10024C-3EC4-6945-A152-CCA5B1F10B27}"/>
                </a:ext>
              </a:extLst>
            </p:cNvPr>
            <p:cNvSpPr txBox="1"/>
            <p:nvPr/>
          </p:nvSpPr>
          <p:spPr>
            <a:xfrm>
              <a:off x="281616" y="271774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LEC002</a:t>
              </a:r>
              <a:r>
                <a:rPr dirty="0"/>
                <a:t> | </a:t>
              </a:r>
              <a:r>
                <a:rPr lang="en-US" dirty="0"/>
                <a:t>18</a:t>
              </a:r>
              <a:r>
                <a:rPr dirty="0"/>
                <a:t> | ...</a:t>
              </a:r>
            </a:p>
          </p:txBody>
        </p:sp>
        <p:grpSp>
          <p:nvGrpSpPr>
            <p:cNvPr id="55" name="Group">
              <a:extLst>
                <a:ext uri="{FF2B5EF4-FFF2-40B4-BE49-F238E27FC236}">
                  <a16:creationId xmlns:a16="http://schemas.microsoft.com/office/drawing/2014/main" id="{E52FB170-9321-4F46-9690-A39CB6CC6A05}"/>
                </a:ext>
              </a:extLst>
            </p:cNvPr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56" name="Hand">
                <a:extLst>
                  <a:ext uri="{FF2B5EF4-FFF2-40B4-BE49-F238E27FC236}">
                    <a16:creationId xmlns:a16="http://schemas.microsoft.com/office/drawing/2014/main" id="{D7234AFB-BDAE-A748-B52A-EEA61A5BC331}"/>
                  </a:ext>
                </a:extLst>
              </p:cNvPr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57" name="Rectangle">
                <a:extLst>
                  <a:ext uri="{FF2B5EF4-FFF2-40B4-BE49-F238E27FC236}">
                    <a16:creationId xmlns:a16="http://schemas.microsoft.com/office/drawing/2014/main" id="{EFD449C7-9785-7645-8146-BEB0F62FF7F1}"/>
                  </a:ext>
                </a:extLst>
              </p:cNvPr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58" name="2017">
            <a:extLst>
              <a:ext uri="{FF2B5EF4-FFF2-40B4-BE49-F238E27FC236}">
                <a16:creationId xmlns:a16="http://schemas.microsoft.com/office/drawing/2014/main" id="{9D3C64A2-3794-9D4A-87B1-50D548679F1D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59" name="2018">
            <a:extLst>
              <a:ext uri="{FF2B5EF4-FFF2-40B4-BE49-F238E27FC236}">
                <a16:creationId xmlns:a16="http://schemas.microsoft.com/office/drawing/2014/main" id="{980F9708-24CB-8048-846D-BAE24CAFF567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60" name="2019">
            <a:extLst>
              <a:ext uri="{FF2B5EF4-FFF2-40B4-BE49-F238E27FC236}">
                <a16:creationId xmlns:a16="http://schemas.microsoft.com/office/drawing/2014/main" id="{2400312C-4283-1F4E-98A0-6F08C837F0C0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61" name="Group">
            <a:extLst>
              <a:ext uri="{FF2B5EF4-FFF2-40B4-BE49-F238E27FC236}">
                <a16:creationId xmlns:a16="http://schemas.microsoft.com/office/drawing/2014/main" id="{B9149E36-7C66-F945-97A3-FE11C742AB9B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62" name="Paint Bucket">
              <a:extLst>
                <a:ext uri="{FF2B5EF4-FFF2-40B4-BE49-F238E27FC236}">
                  <a16:creationId xmlns:a16="http://schemas.microsoft.com/office/drawing/2014/main" id="{DF9DF202-6E57-D544-9F85-2E83B2152A4F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3" name="Square">
              <a:extLst>
                <a:ext uri="{FF2B5EF4-FFF2-40B4-BE49-F238E27FC236}">
                  <a16:creationId xmlns:a16="http://schemas.microsoft.com/office/drawing/2014/main" id="{648243F4-2DFF-AE46-A994-1E964F413CC9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64" name="Group">
            <a:extLst>
              <a:ext uri="{FF2B5EF4-FFF2-40B4-BE49-F238E27FC236}">
                <a16:creationId xmlns:a16="http://schemas.microsoft.com/office/drawing/2014/main" id="{83BB3CC7-3A49-FF46-B29A-6EFAC9B226D9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65" name="Paint Bucket">
              <a:extLst>
                <a:ext uri="{FF2B5EF4-FFF2-40B4-BE49-F238E27FC236}">
                  <a16:creationId xmlns:a16="http://schemas.microsoft.com/office/drawing/2014/main" id="{4159967B-5603-2445-82D4-1A754032C8B9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6" name="Square">
              <a:extLst>
                <a:ext uri="{FF2B5EF4-FFF2-40B4-BE49-F238E27FC236}">
                  <a16:creationId xmlns:a16="http://schemas.microsoft.com/office/drawing/2014/main" id="{618C3FC9-014F-EA46-91AA-6B4AF2AB926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67" name="Group">
            <a:extLst>
              <a:ext uri="{FF2B5EF4-FFF2-40B4-BE49-F238E27FC236}">
                <a16:creationId xmlns:a16="http://schemas.microsoft.com/office/drawing/2014/main" id="{CC7F88DC-FD7A-5449-80C9-283F6BCA546F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68" name="Paint Bucket">
              <a:extLst>
                <a:ext uri="{FF2B5EF4-FFF2-40B4-BE49-F238E27FC236}">
                  <a16:creationId xmlns:a16="http://schemas.microsoft.com/office/drawing/2014/main" id="{DC24688C-2CEC-D345-B3A0-47651E22D09C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9" name="Square">
              <a:extLst>
                <a:ext uri="{FF2B5EF4-FFF2-40B4-BE49-F238E27FC236}">
                  <a16:creationId xmlns:a16="http://schemas.microsoft.com/office/drawing/2014/main" id="{9BBC8EE3-37A3-8545-87E7-AB7E5B0C3F1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70" name="2017">
            <a:extLst>
              <a:ext uri="{FF2B5EF4-FFF2-40B4-BE49-F238E27FC236}">
                <a16:creationId xmlns:a16="http://schemas.microsoft.com/office/drawing/2014/main" id="{4540642D-92D3-004B-9576-361EC3A584EF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71" name="2018">
            <a:extLst>
              <a:ext uri="{FF2B5EF4-FFF2-40B4-BE49-F238E27FC236}">
                <a16:creationId xmlns:a16="http://schemas.microsoft.com/office/drawing/2014/main" id="{1F08C59B-9559-B64D-A2E1-338A780C48C8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72" name="2019">
            <a:extLst>
              <a:ext uri="{FF2B5EF4-FFF2-40B4-BE49-F238E27FC236}">
                <a16:creationId xmlns:a16="http://schemas.microsoft.com/office/drawing/2014/main" id="{853BBC12-2C56-3A4F-886C-757E30091E43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75" name="Bucketing/Binning">
            <a:extLst>
              <a:ext uri="{FF2B5EF4-FFF2-40B4-BE49-F238E27FC236}">
                <a16:creationId xmlns:a16="http://schemas.microsoft.com/office/drawing/2014/main" id="{9558DF38-BA6D-7343-9A0D-2ABFA470D5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9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96" name="Arrow"/>
          <p:cNvSpPr/>
          <p:nvPr/>
        </p:nvSpPr>
        <p:spPr>
          <a:xfrm>
            <a:off x="5008835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" name="rows = […">
            <a:extLst>
              <a:ext uri="{FF2B5EF4-FFF2-40B4-BE49-F238E27FC236}">
                <a16:creationId xmlns:a16="http://schemas.microsoft.com/office/drawing/2014/main" id="{194625F9-AA63-424B-8BB6-CF7EA217C594}"/>
              </a:ext>
            </a:extLst>
          </p:cNvPr>
          <p:cNvSpPr txBox="1"/>
          <p:nvPr/>
        </p:nvSpPr>
        <p:spPr>
          <a:xfrm>
            <a:off x="845393" y="4406643"/>
            <a:ext cx="4321696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"LEC001”</a:t>
            </a:r>
            <a:r>
              <a:rPr dirty="0"/>
              <a:t>, </a:t>
            </a:r>
            <a:r>
              <a:rPr lang="en-US" dirty="0"/>
              <a:t>19</a:t>
            </a:r>
            <a:r>
              <a:rPr dirty="0"/>
              <a:t>, </a:t>
            </a:r>
            <a:r>
              <a:rPr lang="en-US" dirty="0"/>
              <a:t>”CS”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18, “</a:t>
            </a:r>
            <a:r>
              <a:rPr lang="en-US" dirty="0" err="1"/>
              <a:t>Eng</a:t>
            </a:r>
            <a:r>
              <a:rPr lang="en-US" dirty="0"/>
              <a:t>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21, “Econ”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</a:t>
            </a:r>
            <a:r>
              <a:rPr lang="en-US" dirty="0"/>
              <a:t>25</a:t>
            </a:r>
            <a:r>
              <a:rPr dirty="0"/>
              <a:t>, </a:t>
            </a:r>
            <a:r>
              <a:rPr lang="en-US" dirty="0"/>
              <a:t>”Stat”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/>
              <a:t>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/>
            <a:r>
              <a:rPr dirty="0"/>
              <a:t>]</a:t>
            </a:r>
          </a:p>
        </p:txBody>
      </p:sp>
      <p:sp>
        <p:nvSpPr>
          <p:cNvPr id="15" name="Arrow">
            <a:extLst>
              <a:ext uri="{FF2B5EF4-FFF2-40B4-BE49-F238E27FC236}">
                <a16:creationId xmlns:a16="http://schemas.microsoft.com/office/drawing/2014/main" id="{12454BE2-33F0-D349-B523-64C918A19644}"/>
              </a:ext>
            </a:extLst>
          </p:cNvPr>
          <p:cNvSpPr/>
          <p:nvPr/>
        </p:nvSpPr>
        <p:spPr>
          <a:xfrm>
            <a:off x="10638229" y="3983683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" name="Arrow">
            <a:extLst>
              <a:ext uri="{FF2B5EF4-FFF2-40B4-BE49-F238E27FC236}">
                <a16:creationId xmlns:a16="http://schemas.microsoft.com/office/drawing/2014/main" id="{AC9DCD73-C5FD-2648-BC94-3897A61F48F5}"/>
              </a:ext>
            </a:extLst>
          </p:cNvPr>
          <p:cNvSpPr/>
          <p:nvPr/>
        </p:nvSpPr>
        <p:spPr>
          <a:xfrm>
            <a:off x="10638229" y="5439321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" name="Arrow">
            <a:extLst>
              <a:ext uri="{FF2B5EF4-FFF2-40B4-BE49-F238E27FC236}">
                <a16:creationId xmlns:a16="http://schemas.microsoft.com/office/drawing/2014/main" id="{81EC8454-B071-2A4C-895F-7C2AFB50386B}"/>
              </a:ext>
            </a:extLst>
          </p:cNvPr>
          <p:cNvSpPr/>
          <p:nvPr/>
        </p:nvSpPr>
        <p:spPr>
          <a:xfrm>
            <a:off x="10638229" y="7090321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" name="median 123">
            <a:extLst>
              <a:ext uri="{FF2B5EF4-FFF2-40B4-BE49-F238E27FC236}">
                <a16:creationId xmlns:a16="http://schemas.microsoft.com/office/drawing/2014/main" id="{161A04BC-ED57-9B4F-9BBB-8B04248CBB7C}"/>
              </a:ext>
            </a:extLst>
          </p:cNvPr>
          <p:cNvSpPr txBox="1"/>
          <p:nvPr/>
        </p:nvSpPr>
        <p:spPr>
          <a:xfrm>
            <a:off x="11623393" y="4133583"/>
            <a:ext cx="8928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19</a:t>
            </a:r>
            <a:endParaRPr dirty="0"/>
          </a:p>
        </p:txBody>
      </p:sp>
      <p:sp>
        <p:nvSpPr>
          <p:cNvPr id="19" name="median 130">
            <a:extLst>
              <a:ext uri="{FF2B5EF4-FFF2-40B4-BE49-F238E27FC236}">
                <a16:creationId xmlns:a16="http://schemas.microsoft.com/office/drawing/2014/main" id="{B19A476F-EA0B-9E4E-A8A0-788047E520C0}"/>
              </a:ext>
            </a:extLst>
          </p:cNvPr>
          <p:cNvSpPr txBox="1"/>
          <p:nvPr/>
        </p:nvSpPr>
        <p:spPr>
          <a:xfrm>
            <a:off x="11623393" y="5581383"/>
            <a:ext cx="11140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19.5</a:t>
            </a:r>
            <a:endParaRPr dirty="0"/>
          </a:p>
        </p:txBody>
      </p:sp>
      <p:sp>
        <p:nvSpPr>
          <p:cNvPr id="20" name="median 150">
            <a:extLst>
              <a:ext uri="{FF2B5EF4-FFF2-40B4-BE49-F238E27FC236}">
                <a16:creationId xmlns:a16="http://schemas.microsoft.com/office/drawing/2014/main" id="{2F0680AF-A3F7-5848-9011-3388E2E08804}"/>
              </a:ext>
            </a:extLst>
          </p:cNvPr>
          <p:cNvSpPr txBox="1"/>
          <p:nvPr/>
        </p:nvSpPr>
        <p:spPr>
          <a:xfrm>
            <a:off x="11623393" y="7232383"/>
            <a:ext cx="8928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25</a:t>
            </a:r>
            <a:endParaRPr dirty="0"/>
          </a:p>
        </p:txBody>
      </p:sp>
      <p:sp>
        <p:nvSpPr>
          <p:cNvPr id="14" name="bins = {…">
            <a:extLst>
              <a:ext uri="{FF2B5EF4-FFF2-40B4-BE49-F238E27FC236}">
                <a16:creationId xmlns:a16="http://schemas.microsoft.com/office/drawing/2014/main" id="{5B4D4B7C-6DA7-474E-9761-445C50B3130B}"/>
              </a:ext>
            </a:extLst>
          </p:cNvPr>
          <p:cNvSpPr txBox="1"/>
          <p:nvPr/>
        </p:nvSpPr>
        <p:spPr>
          <a:xfrm>
            <a:off x="6120580" y="3298648"/>
            <a:ext cx="4549322" cy="5273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bins = {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”LEC001”</a:t>
            </a:r>
            <a:r>
              <a:rPr dirty="0"/>
              <a:t>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["LEC001”, 19, ”CS”],</a:t>
            </a:r>
            <a:endParaRPr dirty="0"/>
          </a:p>
          <a:p>
            <a:pPr algn="l"/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”LEC002”</a:t>
            </a:r>
            <a:r>
              <a:rPr dirty="0"/>
              <a:t>: 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18, “</a:t>
            </a:r>
            <a:r>
              <a:rPr lang="en-US" dirty="0" err="1"/>
              <a:t>Eng</a:t>
            </a:r>
            <a:r>
              <a:rPr lang="en-US" dirty="0"/>
              <a:t>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21, “Econ”],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, ”DS”],</a:t>
            </a:r>
            <a:endParaRPr dirty="0"/>
          </a:p>
          <a:p>
            <a:pPr algn="l"/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”LEC003”</a:t>
            </a:r>
            <a:r>
              <a:rPr dirty="0"/>
              <a:t>: </a:t>
            </a:r>
            <a:r>
              <a:rPr dirty="0"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25, ”Stat”],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, ”DS”],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]</a:t>
            </a:r>
          </a:p>
          <a:p>
            <a:pPr algn="l"/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Demo 1: Median Tornado Speed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dirty="0"/>
              <a:t>Demo 1: </a:t>
            </a:r>
            <a:r>
              <a:rPr lang="en-US" dirty="0"/>
              <a:t>Average</a:t>
            </a:r>
            <a:r>
              <a:rPr dirty="0"/>
              <a:t> </a:t>
            </a:r>
            <a:r>
              <a:rPr lang="en-US" dirty="0"/>
              <a:t>Age</a:t>
            </a:r>
            <a:r>
              <a:rPr dirty="0"/>
              <a:t> per </a:t>
            </a:r>
            <a:r>
              <a:rPr lang="en-US" dirty="0"/>
              <a:t>Section</a:t>
            </a:r>
            <a:endParaRPr dirty="0"/>
          </a:p>
        </p:txBody>
      </p:sp>
      <p:sp>
        <p:nvSpPr>
          <p:cNvPr id="505" name="Goal: print median speed of tornados for each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print </a:t>
            </a:r>
            <a:r>
              <a:rPr lang="en-US" b="1" dirty="0"/>
              <a:t>average</a:t>
            </a:r>
            <a:r>
              <a:rPr b="1" dirty="0"/>
              <a:t> </a:t>
            </a:r>
            <a:r>
              <a:rPr lang="en-US" b="1" dirty="0"/>
              <a:t>age</a:t>
            </a:r>
            <a:r>
              <a:rPr dirty="0"/>
              <a:t> of </a:t>
            </a:r>
            <a:r>
              <a:rPr lang="en-US" dirty="0"/>
              <a:t>students</a:t>
            </a:r>
            <a:r>
              <a:rPr dirty="0"/>
              <a:t> </a:t>
            </a:r>
            <a:r>
              <a:rPr lang="en-US" dirty="0"/>
              <a:t>in</a:t>
            </a:r>
            <a:r>
              <a:rPr dirty="0"/>
              <a:t> each </a:t>
            </a:r>
            <a:r>
              <a:rPr lang="en-US" dirty="0"/>
              <a:t>section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CS220 Information survey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Average age</a:t>
            </a:r>
            <a:r>
              <a:rPr dirty="0"/>
              <a:t> within each </a:t>
            </a:r>
            <a:r>
              <a:rPr lang="en-US" dirty="0"/>
              <a:t>section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800" b="1" dirty="0"/>
            </a:br>
            <a:r>
              <a:rPr lang="en-US" sz="2800" b="1" dirty="0"/>
              <a:t>SEC001</a:t>
            </a:r>
            <a:r>
              <a:rPr sz="2800" b="1" dirty="0"/>
              <a:t>: </a:t>
            </a:r>
            <a:r>
              <a:rPr lang="en-US" sz="2800" b="1" dirty="0"/>
              <a:t>19</a:t>
            </a:r>
            <a:br>
              <a:rPr sz="2800" b="1" dirty="0"/>
            </a:br>
            <a:r>
              <a:rPr lang="en-US" sz="2800" b="1" dirty="0"/>
              <a:t>SEC002</a:t>
            </a:r>
            <a:r>
              <a:rPr sz="2800" b="1" dirty="0"/>
              <a:t>: </a:t>
            </a:r>
            <a:r>
              <a:rPr lang="en-US" sz="2800" b="1" dirty="0"/>
              <a:t>19.5</a:t>
            </a:r>
            <a:br>
              <a:rPr sz="2800" b="1" dirty="0"/>
            </a:br>
            <a:r>
              <a:rPr lang="en-US" sz="2800" b="1" dirty="0"/>
              <a:t>SEC003</a:t>
            </a:r>
            <a:r>
              <a:rPr sz="2800" b="1" dirty="0"/>
              <a:t>: </a:t>
            </a:r>
            <a:r>
              <a:rPr lang="en-US" sz="2800" b="1" dirty="0"/>
              <a:t>25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08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t>Binning (dict of list)</a:t>
            </a:r>
          </a:p>
          <a:p>
            <a:pPr marL="0" lvl="5" indent="0">
              <a:buSzTx/>
              <a:buNone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Table Representation (list of dict)</a:t>
            </a:r>
          </a:p>
          <a:p>
            <a:pPr marL="0" indent="0">
              <a:buSzTx/>
              <a:buNone/>
            </a:pPr>
            <a: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"/>
          <p:cNvSpPr/>
          <p:nvPr/>
        </p:nvSpPr>
        <p:spPr>
          <a:xfrm>
            <a:off x="9502378" y="43173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3" name="Rectangle"/>
          <p:cNvSpPr/>
          <p:nvPr/>
        </p:nvSpPr>
        <p:spPr>
          <a:xfrm>
            <a:off x="9502378" y="48380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4" name="Rectangle"/>
          <p:cNvSpPr/>
          <p:nvPr/>
        </p:nvSpPr>
        <p:spPr>
          <a:xfrm>
            <a:off x="9502378" y="37966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5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6" name="More dictionary operation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More dictionary operations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len, in, for loop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d.keys(), d.values()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defaults for get and pop</a:t>
            </a:r>
          </a:p>
          <a:p>
            <a:pPr marL="0" indent="0">
              <a:buSzTx/>
              <a:buNone/>
            </a:pPr>
            <a:r>
              <a:t>Syntax for nesting (dicts inside dicts, etc)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indexing/lookup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step-by-step resolution</a:t>
            </a:r>
          </a:p>
          <a:p>
            <a:pPr marL="0" indent="0">
              <a:buSzTx/>
              <a:buNone/>
            </a:pPr>
            <a:r>
              <a:t>Understand common use cases for nesting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binning/bucketing (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a more convenient table representation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 with Markov chains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</p:txBody>
      </p:sp>
      <p:sp>
        <p:nvSpPr>
          <p:cNvPr id="136" name="Connection Line"/>
          <p:cNvSpPr/>
          <p:nvPr/>
        </p:nvSpPr>
        <p:spPr>
          <a:xfrm>
            <a:off x="10334847" y="7348124"/>
            <a:ext cx="1033134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56" h="20105" extrusionOk="0">
                <a:moveTo>
                  <a:pt x="0" y="283"/>
                </a:moveTo>
                <a:cubicBezTo>
                  <a:pt x="14749" y="-1495"/>
                  <a:pt x="21600" y="5112"/>
                  <a:pt x="20552" y="20105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28" name="we’ll generate random…"/>
          <p:cNvSpPr txBox="1"/>
          <p:nvPr/>
        </p:nvSpPr>
        <p:spPr>
          <a:xfrm>
            <a:off x="9377994" y="8210550"/>
            <a:ext cx="296242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we’ll generate random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English-like texts</a:t>
            </a:r>
          </a:p>
        </p:txBody>
      </p:sp>
      <p:sp>
        <p:nvSpPr>
          <p:cNvPr id="137" name="Connection Line"/>
          <p:cNvSpPr/>
          <p:nvPr/>
        </p:nvSpPr>
        <p:spPr>
          <a:xfrm>
            <a:off x="439879" y="6464595"/>
            <a:ext cx="729702" cy="14959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157" y="0"/>
                </a:moveTo>
                <a:cubicBezTo>
                  <a:pt x="-5400" y="4279"/>
                  <a:pt x="-5386" y="11479"/>
                  <a:pt x="16200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0" name="one of the most common…"/>
          <p:cNvSpPr txBox="1"/>
          <p:nvPr/>
        </p:nvSpPr>
        <p:spPr>
          <a:xfrm>
            <a:off x="972914" y="7905750"/>
            <a:ext cx="336277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one of the most common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analysis tasks</a:t>
            </a:r>
          </a:p>
        </p:txBody>
      </p:sp>
      <p:sp>
        <p:nvSpPr>
          <p:cNvPr id="131" name="Rectangle"/>
          <p:cNvSpPr/>
          <p:nvPr/>
        </p:nvSpPr>
        <p:spPr>
          <a:xfrm>
            <a:off x="9436100" y="3663950"/>
            <a:ext cx="2799954" cy="185310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2" name="list"/>
          <p:cNvSpPr txBox="1"/>
          <p:nvPr/>
        </p:nvSpPr>
        <p:spPr>
          <a:xfrm>
            <a:off x="9407078" y="3244849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list</a:t>
            </a:r>
          </a:p>
        </p:txBody>
      </p:sp>
      <p:sp>
        <p:nvSpPr>
          <p:cNvPr id="133" name="dict"/>
          <p:cNvSpPr txBox="1"/>
          <p:nvPr/>
        </p:nvSpPr>
        <p:spPr>
          <a:xfrm>
            <a:off x="9454058" y="37655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4" name="dict"/>
          <p:cNvSpPr txBox="1"/>
          <p:nvPr/>
        </p:nvSpPr>
        <p:spPr>
          <a:xfrm>
            <a:off x="9454058" y="42862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5" name="dict"/>
          <p:cNvSpPr txBox="1"/>
          <p:nvPr/>
        </p:nvSpPr>
        <p:spPr>
          <a:xfrm>
            <a:off x="9454058" y="48069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20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21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t>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22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3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24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25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6" name="[…"/>
          <p:cNvSpPr txBox="1"/>
          <p:nvPr/>
        </p:nvSpPr>
        <p:spPr>
          <a:xfrm>
            <a:off x="6604868" y="5907146"/>
            <a:ext cx="6219651" cy="179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name”:“Alice</a:t>
            </a:r>
            <a:r>
              <a:rPr dirty="0"/>
              <a:t>”, “x”:30, “y”:20},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name”:“Bob</a:t>
            </a:r>
            <a:r>
              <a:rPr dirty="0"/>
              <a:t>”,   “x”:5,  “y”:11},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name”:“Cindy</a:t>
            </a:r>
            <a:r>
              <a:rPr dirty="0"/>
              <a:t>”, “x”:-2, “y”: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rPr dirty="0"/>
              <a:t>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]</a:t>
            </a:r>
          </a:p>
        </p:txBody>
      </p:sp>
      <p:sp>
        <p:nvSpPr>
          <p:cNvPr id="527" name="rows[2][header.index(“y”)]"/>
          <p:cNvSpPr txBox="1"/>
          <p:nvPr/>
        </p:nvSpPr>
        <p:spPr>
          <a:xfrm>
            <a:off x="524123" y="8434815"/>
            <a:ext cx="486995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rows[2][header.index(“y”)]</a:t>
            </a:r>
          </a:p>
        </p:txBody>
      </p:sp>
      <p:sp>
        <p:nvSpPr>
          <p:cNvPr id="528" name="rows[2][“y”]"/>
          <p:cNvSpPr txBox="1"/>
          <p:nvPr/>
        </p:nvSpPr>
        <p:spPr>
          <a:xfrm>
            <a:off x="8609254" y="8434815"/>
            <a:ext cx="230921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rows[2][“y”]</a:t>
            </a:r>
          </a:p>
        </p:txBody>
      </p:sp>
      <p:sp>
        <p:nvSpPr>
          <p:cNvPr id="529" name="Oval"/>
          <p:cNvSpPr/>
          <p:nvPr/>
        </p:nvSpPr>
        <p:spPr>
          <a:xfrm>
            <a:off x="7810500" y="3586263"/>
            <a:ext cx="966292" cy="423266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0" name="2"/>
          <p:cNvSpPr txBox="1"/>
          <p:nvPr/>
        </p:nvSpPr>
        <p:spPr>
          <a:xfrm>
            <a:off x="742950" y="73278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1" name="Line"/>
          <p:cNvSpPr/>
          <p:nvPr/>
        </p:nvSpPr>
        <p:spPr>
          <a:xfrm>
            <a:off x="1079500" y="75565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2" name="2"/>
          <p:cNvSpPr txBox="1"/>
          <p:nvPr/>
        </p:nvSpPr>
        <p:spPr>
          <a:xfrm>
            <a:off x="6292850" y="69214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3" name="Line"/>
          <p:cNvSpPr/>
          <p:nvPr/>
        </p:nvSpPr>
        <p:spPr>
          <a:xfrm>
            <a:off x="6629400" y="71501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4" name="&quot;y&quot;"/>
          <p:cNvSpPr txBox="1"/>
          <p:nvPr/>
        </p:nvSpPr>
        <p:spPr>
          <a:xfrm>
            <a:off x="11795100" y="7543799"/>
            <a:ext cx="4636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"y"</a:t>
            </a:r>
          </a:p>
        </p:txBody>
      </p:sp>
      <p:sp>
        <p:nvSpPr>
          <p:cNvPr id="535" name="Line"/>
          <p:cNvSpPr/>
          <p:nvPr/>
        </p:nvSpPr>
        <p:spPr>
          <a:xfrm flipV="1">
            <a:off x="12026900" y="7353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6" name="2"/>
          <p:cNvSpPr txBox="1"/>
          <p:nvPr/>
        </p:nvSpPr>
        <p:spPr>
          <a:xfrm>
            <a:off x="3854450" y="79247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7" name="Line"/>
          <p:cNvSpPr/>
          <p:nvPr/>
        </p:nvSpPr>
        <p:spPr>
          <a:xfrm flipV="1">
            <a:off x="3987800" y="7734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Demo 2: Table Transfor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2: Table Transform</a:t>
            </a:r>
          </a:p>
        </p:txBody>
      </p:sp>
      <p:sp>
        <p:nvSpPr>
          <p:cNvPr id="540" name="Goal: create function that transforms list of lists table           to a list of dicts table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create function that transforms list of lists table</a:t>
            </a:r>
            <a:br/>
            <a:r>
              <a:t>          to a list of dicts table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lists (from a CSV)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dicts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&gt;&gt;&gt; header = [“x”,”y”]</a:t>
            </a:r>
            <a:br>
              <a:rPr sz="2800"/>
            </a:br>
            <a:r>
              <a:rPr sz="2800"/>
              <a:t>&gt;&gt;&gt; rows = 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[1,2]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[3,4]</a:t>
            </a:r>
            <a:r>
              <a:rPr sz="2800"/>
              <a:t>]</a:t>
            </a:r>
            <a:br>
              <a:rPr sz="2800"/>
            </a:br>
            <a:r>
              <a:rPr sz="2800"/>
              <a:t>&gt;&gt;&gt; transform(header, rows)</a:t>
            </a:r>
            <a:br>
              <a:rPr sz="2800"/>
            </a:br>
            <a:r>
              <a:rPr sz="2800"/>
              <a:t>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{“x”:1, “y”:2}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{“x”:3, “y”:4}</a:t>
            </a:r>
            <a:r>
              <a:rPr sz="2800"/>
              <a:t>]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543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/>
              <a:t>Binning (</a:t>
            </a:r>
            <a:r>
              <a:rPr dirty="0" err="1"/>
              <a:t>dict</a:t>
            </a:r>
            <a:r>
              <a:rPr dirty="0"/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Probability Tables and Markov Chains (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of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) </a:t>
            </a:r>
            <a:r>
              <a:rPr lang="en-US" dirty="0"/>
              <a:t>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</a:p>
          <a:p>
            <a:pPr marL="0" indent="0">
              <a:buSzTx/>
              <a:buNone/>
            </a:pP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Letter Frequency</a:t>
            </a:r>
          </a:p>
        </p:txBody>
      </p:sp>
      <p:sp>
        <p:nvSpPr>
          <p:cNvPr id="551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(‡?34;48)4‡;161;:188;‡?;</a:t>
            </a:r>
          </a:p>
        </p:txBody>
      </p:sp>
      <p:pic>
        <p:nvPicPr>
          <p:cNvPr id="5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  <p:pic>
        <p:nvPicPr>
          <p:cNvPr id="5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4989" y="2703531"/>
            <a:ext cx="8419728" cy="6734138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can you guess what 8 represents?"/>
          <p:cNvSpPr txBox="1"/>
          <p:nvPr/>
        </p:nvSpPr>
        <p:spPr>
          <a:xfrm>
            <a:off x="5520778" y="6070600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Letter Frequency</a:t>
            </a:r>
          </a:p>
        </p:txBody>
      </p:sp>
      <p:pic>
        <p:nvPicPr>
          <p:cNvPr id="5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11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5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012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sp>
        <p:nvSpPr>
          <p:cNvPr id="560" name="letters"/>
          <p:cNvSpPr txBox="1"/>
          <p:nvPr/>
        </p:nvSpPr>
        <p:spPr>
          <a:xfrm>
            <a:off x="2893238" y="6362699"/>
            <a:ext cx="11461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letters</a:t>
            </a:r>
          </a:p>
        </p:txBody>
      </p:sp>
      <p:sp>
        <p:nvSpPr>
          <p:cNvPr id="561" name="symbols"/>
          <p:cNvSpPr txBox="1"/>
          <p:nvPr/>
        </p:nvSpPr>
        <p:spPr>
          <a:xfrm>
            <a:off x="8812276" y="6362699"/>
            <a:ext cx="13714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symbols</a:t>
            </a:r>
          </a:p>
        </p:txBody>
      </p:sp>
      <p:sp>
        <p:nvSpPr>
          <p:cNvPr id="562" name="how to compute these?"/>
          <p:cNvSpPr txBox="1"/>
          <p:nvPr/>
        </p:nvSpPr>
        <p:spPr>
          <a:xfrm>
            <a:off x="4988148" y="7378699"/>
            <a:ext cx="30285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how to compute these?</a:t>
            </a:r>
          </a:p>
        </p:txBody>
      </p:sp>
      <p:pic>
        <p:nvPicPr>
          <p:cNvPr id="56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4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Letter Frequency</a:t>
            </a:r>
          </a:p>
        </p:txBody>
      </p:sp>
      <p:sp>
        <p:nvSpPr>
          <p:cNvPr id="567" name="Goal: if we randomly pick a word in a text, what is the probability that it will be a given letter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if we randomly pick a word in a text, what is the probability that it will be a given letter?</a:t>
            </a:r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The portion of letters in the text that are that letter</a:t>
            </a:r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200" b="1" dirty="0"/>
            </a:br>
            <a:r>
              <a:rPr sz="2200" dirty="0"/>
              <a:t>text: AAAAABBCCC</a:t>
            </a:r>
            <a:br>
              <a:rPr sz="2200" b="1" dirty="0"/>
            </a:br>
            <a:r>
              <a:rPr sz="2200" dirty="0"/>
              <a:t>A: 50%</a:t>
            </a:r>
            <a:br>
              <a:rPr sz="2200" dirty="0"/>
            </a:br>
            <a:r>
              <a:rPr sz="2200" dirty="0"/>
              <a:t>B: 20%</a:t>
            </a:r>
            <a:br>
              <a:rPr sz="2200" dirty="0"/>
            </a:br>
            <a:r>
              <a:rPr sz="2200" dirty="0"/>
              <a:t>C: 30%</a:t>
            </a:r>
          </a:p>
        </p:txBody>
      </p:sp>
      <p:pic>
        <p:nvPicPr>
          <p:cNvPr id="5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9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0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sp>
        <p:nvSpPr>
          <p:cNvPr id="58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82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3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8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19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20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21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22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23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24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25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26" name="probs = {…"/>
          <p:cNvSpPr txBox="1"/>
          <p:nvPr/>
        </p:nvSpPr>
        <p:spPr>
          <a:xfrm>
            <a:off x="907752" y="2228205"/>
            <a:ext cx="3589586" cy="26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27" name="Line"/>
          <p:cNvSpPr/>
          <p:nvPr/>
        </p:nvSpPr>
        <p:spPr>
          <a:xfrm flipH="1" flipV="1">
            <a:off x="2199629" y="3321742"/>
            <a:ext cx="4963172" cy="1287462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8" name="Line"/>
          <p:cNvSpPr/>
          <p:nvPr/>
        </p:nvSpPr>
        <p:spPr>
          <a:xfrm flipH="1" flipV="1">
            <a:off x="2311647" y="4086669"/>
            <a:ext cx="4858893" cy="1915864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9" name="Line"/>
          <p:cNvSpPr/>
          <p:nvPr/>
        </p:nvSpPr>
        <p:spPr>
          <a:xfrm flipH="1" flipV="1">
            <a:off x="2261989" y="4646114"/>
            <a:ext cx="4908551" cy="30074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4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4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4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4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4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4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4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4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0.25}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50" name="probs[“i”]"/>
          <p:cNvSpPr txBox="1"/>
          <p:nvPr/>
        </p:nvSpPr>
        <p:spPr>
          <a:xfrm>
            <a:off x="1098401" y="6470649"/>
            <a:ext cx="194339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probs[“i”]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53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5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55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56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57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58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59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60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1" name="probs[“i”][“e”]    0.25…"/>
          <p:cNvSpPr txBox="1"/>
          <p:nvPr/>
        </p:nvSpPr>
        <p:spPr>
          <a:xfrm>
            <a:off x="1098401" y="6470650"/>
            <a:ext cx="4504135" cy="191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probs[“i”]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[“e”]    </a:t>
            </a:r>
            <a:r>
              <a:rPr b="0">
                <a:solidFill>
                  <a:srgbClr val="000000"/>
                </a:solidFill>
              </a:rPr>
              <a:t>0.25</a:t>
            </a: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rPr b="0">
                <a:solidFill>
                  <a:srgbClr val="000000"/>
                </a:solidFill>
              </a:rPr>
              <a:t>There is a 25% probability that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the letter following an “i” is an “e”</a:t>
            </a:r>
          </a:p>
        </p:txBody>
      </p:sp>
      <p:sp>
        <p:nvSpPr>
          <p:cNvPr id="662" name="Arrow"/>
          <p:cNvSpPr/>
          <p:nvPr/>
        </p:nvSpPr>
        <p:spPr>
          <a:xfrm>
            <a:off x="4013200" y="6511241"/>
            <a:ext cx="461059" cy="461059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40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/>
              <a:t>Binning (</a:t>
            </a:r>
            <a:r>
              <a:rPr dirty="0" err="1"/>
              <a:t>dict</a:t>
            </a:r>
            <a:r>
              <a:rPr dirty="0"/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dirty="0"/>
              <a:t>Probability Tables and Markov Chains (</a:t>
            </a:r>
            <a:r>
              <a:rPr dirty="0" err="1"/>
              <a:t>dict</a:t>
            </a:r>
            <a:r>
              <a:rPr dirty="0"/>
              <a:t> of </a:t>
            </a:r>
            <a:r>
              <a:rPr dirty="0" err="1"/>
              <a:t>dict</a:t>
            </a:r>
            <a:r>
              <a:rPr dirty="0"/>
              <a:t>)</a:t>
            </a:r>
            <a:r>
              <a:rPr lang="en-US" dirty="0"/>
              <a:t> 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Vocabul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Vocabulary</a:t>
            </a:r>
          </a:p>
        </p:txBody>
      </p:sp>
      <p:sp>
        <p:nvSpPr>
          <p:cNvPr id="665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6" name="Callout"/>
          <p:cNvSpPr/>
          <p:nvPr/>
        </p:nvSpPr>
        <p:spPr>
          <a:xfrm>
            <a:off x="711200" y="2222500"/>
            <a:ext cx="6726635" cy="30595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19" y="0"/>
                  <a:pt x="0" y="482"/>
                  <a:pt x="0" y="1079"/>
                </a:cubicBezTo>
                <a:lnTo>
                  <a:pt x="0" y="20518"/>
                </a:lnTo>
                <a:cubicBezTo>
                  <a:pt x="0" y="21115"/>
                  <a:pt x="219" y="21600"/>
                  <a:pt x="491" y="21600"/>
                </a:cubicBezTo>
                <a:lnTo>
                  <a:pt x="19074" y="21600"/>
                </a:lnTo>
                <a:cubicBezTo>
                  <a:pt x="19345" y="21600"/>
                  <a:pt x="19566" y="21115"/>
                  <a:pt x="19566" y="20518"/>
                </a:cubicBezTo>
                <a:lnTo>
                  <a:pt x="19566" y="13668"/>
                </a:lnTo>
                <a:lnTo>
                  <a:pt x="21600" y="11507"/>
                </a:lnTo>
                <a:lnTo>
                  <a:pt x="19566" y="9350"/>
                </a:lnTo>
                <a:lnTo>
                  <a:pt x="19566" y="1079"/>
                </a:lnTo>
                <a:cubicBezTo>
                  <a:pt x="19566" y="482"/>
                  <a:pt x="19345" y="0"/>
                  <a:pt x="19074" y="0"/>
                </a:cubicBezTo>
                <a:lnTo>
                  <a:pt x="491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67" name="The collection of transition probabilities like this is sometimes called a “stochastic matrix”"/>
          <p:cNvSpPr txBox="1"/>
          <p:nvPr/>
        </p:nvSpPr>
        <p:spPr>
          <a:xfrm>
            <a:off x="7708900" y="3136899"/>
            <a:ext cx="347662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The collection of transition</a:t>
            </a:r>
            <a:br/>
            <a:r>
              <a:t>probabilities like this is</a:t>
            </a:r>
            <a:br/>
            <a:r>
              <a:t>sometimes called a</a:t>
            </a:r>
            <a:br/>
            <a:r>
              <a:rPr>
                <a:solidFill>
                  <a:schemeClr val="accent1"/>
                </a:solidFill>
              </a:rPr>
              <a:t>“stochastic matrix”</a:t>
            </a:r>
          </a:p>
        </p:txBody>
      </p:sp>
      <p:sp>
        <p:nvSpPr>
          <p:cNvPr id="668" name="Processes that make probabilistic transitions…"/>
          <p:cNvSpPr txBox="1"/>
          <p:nvPr/>
        </p:nvSpPr>
        <p:spPr>
          <a:xfrm>
            <a:off x="4504283" y="6840234"/>
            <a:ext cx="5819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Processes that make probabilistic transitions</a:t>
            </a:r>
          </a:p>
          <a:p>
            <a:pPr algn="l">
              <a:defRPr b="0"/>
            </a:pPr>
            <a:r>
              <a:t>like this (e.g., from one letter to the next) are</a:t>
            </a:r>
          </a:p>
          <a:p>
            <a:pPr algn="l">
              <a:defRPr b="0"/>
            </a:pPr>
            <a:r>
              <a:t>called </a:t>
            </a:r>
            <a:r>
              <a:rPr>
                <a:solidFill>
                  <a:schemeClr val="accent1"/>
                </a:solidFill>
              </a:rPr>
              <a:t>“Markov chains”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7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75" name="which looks…"/>
          <p:cNvSpPr txBox="1"/>
          <p:nvPr/>
        </p:nvSpPr>
        <p:spPr>
          <a:xfrm>
            <a:off x="1028154" y="3622836"/>
            <a:ext cx="20076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which looks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closest to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English?</a:t>
            </a:r>
          </a:p>
        </p:txBody>
      </p:sp>
      <p:sp>
        <p:nvSpPr>
          <p:cNvPr id="676" name="1"/>
          <p:cNvSpPr/>
          <p:nvPr/>
        </p:nvSpPr>
        <p:spPr>
          <a:xfrm>
            <a:off x="3987800" y="17391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677" name="2"/>
          <p:cNvSpPr/>
          <p:nvPr/>
        </p:nvSpPr>
        <p:spPr>
          <a:xfrm>
            <a:off x="3987800" y="38473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678" name="3"/>
          <p:cNvSpPr/>
          <p:nvPr/>
        </p:nvSpPr>
        <p:spPr>
          <a:xfrm>
            <a:off x="3987800" y="64889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8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8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85" name="all letters equally likely"/>
          <p:cNvSpPr txBox="1"/>
          <p:nvPr/>
        </p:nvSpPr>
        <p:spPr>
          <a:xfrm>
            <a:off x="913680" y="1873572"/>
            <a:ext cx="37098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letters equally likely</a:t>
            </a:r>
          </a:p>
        </p:txBody>
      </p:sp>
      <p:sp>
        <p:nvSpPr>
          <p:cNvPr id="686" name="weighted random, based…"/>
          <p:cNvSpPr txBox="1"/>
          <p:nvPr/>
        </p:nvSpPr>
        <p:spPr>
          <a:xfrm>
            <a:off x="771475" y="3635536"/>
            <a:ext cx="399425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weighted random, based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 frequency in a text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dict)</a:t>
            </a:r>
          </a:p>
        </p:txBody>
      </p:sp>
      <p:sp>
        <p:nvSpPr>
          <p:cNvPr id="687" name="probability of each letter…"/>
          <p:cNvSpPr txBox="1"/>
          <p:nvPr/>
        </p:nvSpPr>
        <p:spPr>
          <a:xfrm>
            <a:off x="522808" y="6292849"/>
            <a:ext cx="40851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probability of each letter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based on previous letter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 of dicts)</a:t>
            </a:r>
          </a:p>
        </p:txBody>
      </p:sp>
      <p:sp>
        <p:nvSpPr>
          <p:cNvPr id="688" name="Rectangle"/>
          <p:cNvSpPr/>
          <p:nvPr/>
        </p:nvSpPr>
        <p:spPr>
          <a:xfrm>
            <a:off x="5092700" y="5480050"/>
            <a:ext cx="733674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89" name="Rectangle"/>
          <p:cNvSpPr/>
          <p:nvPr/>
        </p:nvSpPr>
        <p:spPr>
          <a:xfrm>
            <a:off x="9080500" y="5480050"/>
            <a:ext cx="869058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0" name="Rectangle"/>
          <p:cNvSpPr/>
          <p:nvPr/>
        </p:nvSpPr>
        <p:spPr>
          <a:xfrm>
            <a:off x="9347200" y="661670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1" name="Rectangle"/>
          <p:cNvSpPr/>
          <p:nvPr/>
        </p:nvSpPr>
        <p:spPr>
          <a:xfrm>
            <a:off x="7480300" y="607695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2" name="Rectangle"/>
          <p:cNvSpPr/>
          <p:nvPr/>
        </p:nvSpPr>
        <p:spPr>
          <a:xfrm>
            <a:off x="9791700" y="7112000"/>
            <a:ext cx="118983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Image"/>
          <p:cNvGrpSpPr/>
          <p:nvPr/>
        </p:nvGrpSpPr>
        <p:grpSpPr>
          <a:xfrm>
            <a:off x="457200" y="5645150"/>
            <a:ext cx="8174350" cy="3374728"/>
            <a:chOff x="0" y="0"/>
            <a:chExt cx="8174349" cy="3374727"/>
          </a:xfrm>
        </p:grpSpPr>
        <p:pic>
          <p:nvPicPr>
            <p:cNvPr id="69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00" y="88900"/>
              <a:ext cx="7920350" cy="304452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694" name="Image" descr="Imag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8174350" cy="3374728"/>
            </a:xfrm>
            <a:prstGeom prst="rect">
              <a:avLst/>
            </a:prstGeom>
            <a:effectLst/>
          </p:spPr>
        </p:pic>
      </p:grpSp>
      <p:sp>
        <p:nvSpPr>
          <p:cNvPr id="697" name="Hypothetical Use Cas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Hypothetical Use Case</a:t>
            </a:r>
          </a:p>
        </p:txBody>
      </p:sp>
      <p:sp>
        <p:nvSpPr>
          <p:cNvPr id="698" name="GATACAGATACAGATACA"/>
          <p:cNvSpPr txBox="1"/>
          <p:nvPr/>
        </p:nvSpPr>
        <p:spPr>
          <a:xfrm>
            <a:off x="2525762" y="27114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GATACAGATACAGATACA</a:t>
            </a:r>
          </a:p>
        </p:txBody>
      </p:sp>
      <p:sp>
        <p:nvSpPr>
          <p:cNvPr id="699" name="GCTATAGCTATAGCGCGC"/>
          <p:cNvSpPr txBox="1"/>
          <p:nvPr/>
        </p:nvSpPr>
        <p:spPr>
          <a:xfrm>
            <a:off x="2525762" y="34607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GCTATAGCTATAGCGCGC</a:t>
            </a:r>
          </a:p>
        </p:txBody>
      </p:sp>
      <p:sp>
        <p:nvSpPr>
          <p:cNvPr id="700" name="AAAATTTTAAAATTTTAAAA"/>
          <p:cNvSpPr txBox="1"/>
          <p:nvPr/>
        </p:nvSpPr>
        <p:spPr>
          <a:xfrm>
            <a:off x="2342852" y="4222749"/>
            <a:ext cx="377249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AAAATTTTAAAATTTTAAAA</a:t>
            </a:r>
          </a:p>
        </p:txBody>
      </p:sp>
      <p:sp>
        <p:nvSpPr>
          <p:cNvPr id="701" name="DNA sequences"/>
          <p:cNvSpPr txBox="1"/>
          <p:nvPr/>
        </p:nvSpPr>
        <p:spPr>
          <a:xfrm>
            <a:off x="2949773" y="1891581"/>
            <a:ext cx="25586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DNA sequences</a:t>
            </a:r>
          </a:p>
        </p:txBody>
      </p:sp>
      <p:sp>
        <p:nvSpPr>
          <p:cNvPr id="702" name="Arrow"/>
          <p:cNvSpPr/>
          <p:nvPr/>
        </p:nvSpPr>
        <p:spPr>
          <a:xfrm>
            <a:off x="6553200" y="27009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3" name="stochastic model"/>
          <p:cNvSpPr/>
          <p:nvPr/>
        </p:nvSpPr>
        <p:spPr>
          <a:xfrm>
            <a:off x="9309100" y="3060700"/>
            <a:ext cx="2863305" cy="12700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stochastic model</a:t>
            </a:r>
          </a:p>
        </p:txBody>
      </p:sp>
      <p:sp>
        <p:nvSpPr>
          <p:cNvPr id="704" name="Arrow"/>
          <p:cNvSpPr/>
          <p:nvPr/>
        </p:nvSpPr>
        <p:spPr>
          <a:xfrm rot="5400000">
            <a:off x="9682212" y="49615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5" name="CATCATC?TC?TCATC?TCAT"/>
          <p:cNvSpPr txBox="1"/>
          <p:nvPr/>
        </p:nvSpPr>
        <p:spPr>
          <a:xfrm>
            <a:off x="8763049" y="7397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CATCATC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</a:t>
            </a:r>
          </a:p>
        </p:txBody>
      </p:sp>
      <p:sp>
        <p:nvSpPr>
          <p:cNvPr id="706" name="synthetic sequences,…"/>
          <p:cNvSpPr txBox="1"/>
          <p:nvPr/>
        </p:nvSpPr>
        <p:spPr>
          <a:xfrm>
            <a:off x="9045302" y="8444780"/>
            <a:ext cx="33909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synthetic sequences,</a:t>
            </a:r>
          </a:p>
          <a:p>
            <a:r>
              <a:t>filling in gaps</a:t>
            </a:r>
          </a:p>
        </p:txBody>
      </p:sp>
      <p:sp>
        <p:nvSpPr>
          <p:cNvPr id="707" name="CATCATCATCATCATCATCAT"/>
          <p:cNvSpPr txBox="1"/>
          <p:nvPr/>
        </p:nvSpPr>
        <p:spPr>
          <a:xfrm>
            <a:off x="8763049" y="7778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CATCATCATCATCATCATCAT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Demo 4: Conditional Letter Frequency"/>
          <p:cNvSpPr txBox="1">
            <a:spLocks noGrp="1"/>
          </p:cNvSpPr>
          <p:nvPr>
            <p:ph type="title"/>
          </p:nvPr>
        </p:nvSpPr>
        <p:spPr>
          <a:xfrm>
            <a:off x="579830" y="317795"/>
            <a:ext cx="12286216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Conditional Letter Frequency</a:t>
            </a:r>
          </a:p>
        </p:txBody>
      </p:sp>
      <p:sp>
        <p:nvSpPr>
          <p:cNvPr id="710" name="Goal: if we look at given letter, what is the next letter likely to be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look at given letter, what is the next letter likely to be?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Randomly generated text, based on probabilities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6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1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62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63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64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65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6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6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6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7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7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772" name="flat “wins”"/>
          <p:cNvSpPr txBox="1"/>
          <p:nvPr/>
        </p:nvSpPr>
        <p:spPr>
          <a:xfrm>
            <a:off x="7858695" y="3428999"/>
            <a:ext cx="175781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flat “wins”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0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80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0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0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0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0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1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1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12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13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14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15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16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17" name="down “wins”"/>
          <p:cNvSpPr txBox="1"/>
          <p:nvPr/>
        </p:nvSpPr>
        <p:spPr>
          <a:xfrm>
            <a:off x="8733308" y="3238499"/>
            <a:ext cx="20816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down “wins”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2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21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22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23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24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25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26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27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28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29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30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31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3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36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37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8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39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40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41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42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43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44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45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46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47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48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49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50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51" name="0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</a:t>
            </a:r>
          </a:p>
        </p:txBody>
      </p:sp>
      <p:sp>
        <p:nvSpPr>
          <p:cNvPr id="852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53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4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55" name="Line"/>
          <p:cNvSpPr/>
          <p:nvPr/>
        </p:nvSpPr>
        <p:spPr>
          <a:xfrm>
            <a:off x="66386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6" name="end"/>
          <p:cNvSpPr txBox="1"/>
          <p:nvPr/>
        </p:nvSpPr>
        <p:spPr>
          <a:xfrm>
            <a:off x="62838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60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61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62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63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64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65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66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67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68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69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70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71" name="Arrow"/>
          <p:cNvSpPr/>
          <p:nvPr/>
        </p:nvSpPr>
        <p:spPr>
          <a:xfrm>
            <a:off x="1079500" y="7200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2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73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74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75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76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7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78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9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reation of Empty Dic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Creation of Empty </a:t>
            </a:r>
            <a:r>
              <a:rPr dirty="0" err="1"/>
              <a:t>Dict</a:t>
            </a:r>
            <a:r>
              <a:rPr lang="en-US" dirty="0"/>
              <a:t> - self-review</a:t>
            </a:r>
            <a:endParaRPr dirty="0"/>
          </a:p>
        </p:txBody>
      </p:sp>
      <p:sp>
        <p:nvSpPr>
          <p:cNvPr id="143" name="Non-empty dict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b="1" dirty="0"/>
              <a:t>Non-empty </a:t>
            </a:r>
            <a:r>
              <a:rPr b="1" dirty="0" err="1"/>
              <a:t>dict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{“a”: “alpha”, “b”: “beta”}</a:t>
            </a:r>
          </a:p>
          <a:p>
            <a:pPr marL="0" lvl="5" indent="0">
              <a:buSzTx/>
              <a:buNone/>
            </a:pPr>
            <a:r>
              <a:rPr b="1" dirty="0"/>
              <a:t>Empty </a:t>
            </a:r>
            <a:r>
              <a:rPr b="1" dirty="0" err="1"/>
              <a:t>dict</a:t>
            </a:r>
            <a:r>
              <a:rPr b="1" dirty="0"/>
              <a:t> (way 1)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{}</a:t>
            </a:r>
          </a:p>
          <a:p>
            <a:pPr marL="0" lvl="5" indent="0">
              <a:buSzTx/>
              <a:buNone/>
            </a:pPr>
            <a:r>
              <a:rPr b="1" dirty="0"/>
              <a:t>Empty </a:t>
            </a:r>
            <a:r>
              <a:rPr b="1" dirty="0" err="1"/>
              <a:t>dict</a:t>
            </a:r>
            <a:r>
              <a:rPr b="1" dirty="0"/>
              <a:t> (way 2)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</a:t>
            </a:r>
            <a:r>
              <a:rPr dirty="0" err="1"/>
              <a:t>dict</a:t>
            </a:r>
            <a:r>
              <a:rPr dirty="0"/>
              <a:t>()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# special function called constructor</a:t>
            </a:r>
            <a:endParaRPr b="1" dirty="0"/>
          </a:p>
        </p:txBody>
      </p:sp>
      <p:sp>
        <p:nvSpPr>
          <p:cNvPr id="144" name="similar for lists:    L = list()"/>
          <p:cNvSpPr txBox="1"/>
          <p:nvPr/>
        </p:nvSpPr>
        <p:spPr>
          <a:xfrm>
            <a:off x="952500" y="6687348"/>
            <a:ext cx="40043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lists:    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L = []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145" name="similar for sets:    s = set()"/>
          <p:cNvSpPr txBox="1"/>
          <p:nvPr/>
        </p:nvSpPr>
        <p:spPr>
          <a:xfrm>
            <a:off x="952500" y="7937436"/>
            <a:ext cx="1039226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sets:    </a:t>
            </a:r>
            <a:r>
              <a:rPr b="0" dirty="0">
                <a:latin typeface="Courier"/>
                <a:ea typeface="Courier"/>
                <a:cs typeface="Courier"/>
                <a:sym typeface="Courier"/>
              </a:rPr>
              <a:t>s = set()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# special function called constructor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6" name="similar for lists:    L = list()">
            <a:extLst>
              <a:ext uri="{FF2B5EF4-FFF2-40B4-BE49-F238E27FC236}">
                <a16:creationId xmlns:a16="http://schemas.microsoft.com/office/drawing/2014/main" id="{40C80ADC-2F36-E341-9521-0455CD6128BE}"/>
              </a:ext>
            </a:extLst>
          </p:cNvPr>
          <p:cNvSpPr txBox="1"/>
          <p:nvPr/>
        </p:nvSpPr>
        <p:spPr>
          <a:xfrm>
            <a:off x="952500" y="7345443"/>
            <a:ext cx="10583026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lists:    </a:t>
            </a:r>
            <a:r>
              <a:rPr b="0" dirty="0">
                <a:latin typeface="Courier"/>
                <a:ea typeface="Courier"/>
                <a:cs typeface="Courier"/>
                <a:sym typeface="Courier"/>
              </a:rPr>
              <a:t>L = list()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# special function called constructor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82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83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84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85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86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87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88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89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90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91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92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93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94" name="Arrow"/>
          <p:cNvSpPr/>
          <p:nvPr/>
        </p:nvSpPr>
        <p:spPr>
          <a:xfrm>
            <a:off x="304800" y="6438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95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96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97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98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99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0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01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2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0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06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7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08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09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10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1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12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13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14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15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16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17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18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9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20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921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2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24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5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28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29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30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31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32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33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34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35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36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37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38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39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40" name="Arrow"/>
          <p:cNvSpPr/>
          <p:nvPr/>
        </p:nvSpPr>
        <p:spPr>
          <a:xfrm>
            <a:off x="1054100" y="7226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1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42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43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44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45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6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47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8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51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52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53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54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55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56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57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58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59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60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61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62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63" name="Arrow"/>
          <p:cNvSpPr/>
          <p:nvPr/>
        </p:nvSpPr>
        <p:spPr>
          <a:xfrm>
            <a:off x="1803400" y="75946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64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65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66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67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68" name="we randomly chose “down”"/>
          <p:cNvSpPr txBox="1"/>
          <p:nvPr/>
        </p:nvSpPr>
        <p:spPr>
          <a:xfrm>
            <a:off x="3573214" y="8635999"/>
            <a:ext cx="4359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randomly chose “down”</a:t>
            </a:r>
          </a:p>
        </p:txBody>
      </p:sp>
      <p:sp>
        <p:nvSpPr>
          <p:cNvPr id="969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70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71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7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 err="1"/>
              <a:t>len</a:t>
            </a:r>
            <a:r>
              <a:rPr dirty="0"/>
              <a:t>, in, for</a:t>
            </a:r>
            <a:r>
              <a:rPr lang="en-US" dirty="0"/>
              <a:t> - self-review</a:t>
            </a:r>
            <a:endParaRPr dirty="0"/>
          </a:p>
        </p:txBody>
      </p:sp>
      <p:sp>
        <p:nvSpPr>
          <p:cNvPr id="195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dirty="0" err="1"/>
              <a:t>len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print(1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print(“one”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for </a:t>
            </a:r>
            <a:r>
              <a:rPr lang="en-US" dirty="0"/>
              <a:t>x</a:t>
            </a:r>
            <a:r>
              <a:rPr dirty="0"/>
              <a:t> in </a:t>
            </a:r>
            <a:r>
              <a:rPr dirty="0" err="1"/>
              <a:t>num_words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print(x,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num_words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[x]</a:t>
            </a:r>
            <a:r>
              <a:rPr dirty="0"/>
              <a:t>)</a:t>
            </a:r>
          </a:p>
        </p:txBody>
      </p:sp>
      <p:sp>
        <p:nvSpPr>
          <p:cNvPr id="196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7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98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9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200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1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  <p:sp>
        <p:nvSpPr>
          <p:cNvPr id="202" name="2 two…"/>
          <p:cNvSpPr txBox="1"/>
          <p:nvPr/>
        </p:nvSpPr>
        <p:spPr>
          <a:xfrm>
            <a:off x="8320481" y="6894969"/>
            <a:ext cx="1614224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/>
            </a:pPr>
            <a:r>
              <a:rPr lang="en-US" dirty="0"/>
              <a:t>0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zero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1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one</a:t>
            </a:r>
          </a:p>
          <a:p>
            <a:pPr algn="l">
              <a:defRPr sz="3200"/>
            </a:pPr>
            <a:r>
              <a:rPr lang="en-US" dirty="0"/>
              <a:t>2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3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three</a:t>
            </a:r>
          </a:p>
        </p:txBody>
      </p:sp>
      <p:sp>
        <p:nvSpPr>
          <p:cNvPr id="203" name="Arrow"/>
          <p:cNvSpPr/>
          <p:nvPr/>
        </p:nvSpPr>
        <p:spPr>
          <a:xfrm>
            <a:off x="6697344" y="667385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Connection Line"/>
          <p:cNvSpPr/>
          <p:nvPr/>
        </p:nvSpPr>
        <p:spPr>
          <a:xfrm>
            <a:off x="4587075" y="7746983"/>
            <a:ext cx="205820" cy="8866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28" h="21600" extrusionOk="0">
                <a:moveTo>
                  <a:pt x="16928" y="0"/>
                </a:moveTo>
                <a:cubicBezTo>
                  <a:pt x="-962" y="8523"/>
                  <a:pt x="-4672" y="15723"/>
                  <a:pt x="5797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05" name="you can iterate over values…"/>
          <p:cNvSpPr txBox="1"/>
          <p:nvPr/>
        </p:nvSpPr>
        <p:spPr>
          <a:xfrm>
            <a:off x="1180504" y="8641680"/>
            <a:ext cx="5030392" cy="814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you can iterate over values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by combining a </a:t>
            </a:r>
            <a:r>
              <a:rPr b="1"/>
              <a:t>for loop</a:t>
            </a:r>
            <a:r>
              <a:t> with </a:t>
            </a:r>
            <a:r>
              <a:rPr b="1"/>
              <a:t>lookup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09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.keys()</a:t>
            </a:r>
            <a:r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.values()</a:t>
            </a:r>
            <a:r>
              <a:t>))</a:t>
            </a:r>
          </a:p>
        </p:txBody>
      </p:sp>
      <p:sp>
        <p:nvSpPr>
          <p:cNvPr id="210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12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3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14" name="don’t worry about these…"/>
          <p:cNvSpPr txBox="1"/>
          <p:nvPr/>
        </p:nvSpPr>
        <p:spPr>
          <a:xfrm>
            <a:off x="8898111" y="5670549"/>
            <a:ext cx="326037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don’t worry about these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new types, because we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force them to be lists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17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</p:txBody>
      </p:sp>
      <p:sp>
        <p:nvSpPr>
          <p:cNvPr id="218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9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20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1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22" name="Arrow"/>
          <p:cNvSpPr/>
          <p:nvPr/>
        </p:nvSpPr>
        <p:spPr>
          <a:xfrm>
            <a:off x="7327900" y="55543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3" name="[3, 1, 2, 0]"/>
          <p:cNvSpPr txBox="1"/>
          <p:nvPr/>
        </p:nvSpPr>
        <p:spPr>
          <a:xfrm>
            <a:off x="8871642" y="5953359"/>
            <a:ext cx="166231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/>
              <a:t>[0, 1, 2, 3]</a:t>
            </a:r>
          </a:p>
        </p:txBody>
      </p:sp>
      <p:sp>
        <p:nvSpPr>
          <p:cNvPr id="224" name="Arrow"/>
          <p:cNvSpPr/>
          <p:nvPr/>
        </p:nvSpPr>
        <p:spPr>
          <a:xfrm>
            <a:off x="7721600" y="68497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[“one”, “two”,     “zero”, “three”]"/>
          <p:cNvSpPr txBox="1"/>
          <p:nvPr/>
        </p:nvSpPr>
        <p:spPr>
          <a:xfrm>
            <a:off x="8964399" y="7064093"/>
            <a:ext cx="267060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[</a:t>
            </a:r>
            <a:r>
              <a:rPr lang="en-US" dirty="0"/>
              <a:t> “zero”, “one”, </a:t>
            </a:r>
          </a:p>
          <a:p>
            <a:r>
              <a:rPr lang="en-US" dirty="0"/>
              <a:t>“two”, “three”</a:t>
            </a:r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28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</p:txBody>
      </p:sp>
      <p:sp>
        <p:nvSpPr>
          <p:cNvPr id="229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0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54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62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63" name="Connection Line"/>
          <p:cNvSpPr/>
          <p:nvPr/>
        </p:nvSpPr>
        <p:spPr>
          <a:xfrm>
            <a:off x="4456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7" name="specify a default if…"/>
          <p:cNvSpPr txBox="1"/>
          <p:nvPr/>
        </p:nvSpPr>
        <p:spPr>
          <a:xfrm>
            <a:off x="5079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58" name="Dingbat Check"/>
          <p:cNvSpPr/>
          <p:nvPr/>
        </p:nvSpPr>
        <p:spPr>
          <a:xfrm>
            <a:off x="250929" y="2810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3674</TotalTime>
  <Words>3054</Words>
  <Application>Microsoft Macintosh PowerPoint</Application>
  <PresentationFormat>Custom</PresentationFormat>
  <Paragraphs>589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Courier</vt:lpstr>
      <vt:lpstr>Gill Sans</vt:lpstr>
      <vt:lpstr>Gill Sans Light</vt:lpstr>
      <vt:lpstr>Gill Sans SemiBold</vt:lpstr>
      <vt:lpstr>Menlo</vt:lpstr>
      <vt:lpstr>White</vt:lpstr>
      <vt:lpstr>[220 / 319] Dictionary Nesting</vt:lpstr>
      <vt:lpstr>Learning Objectives Today</vt:lpstr>
      <vt:lpstr>Today's Outline</vt:lpstr>
      <vt:lpstr>Creation of Empty Dict - self-review</vt:lpstr>
      <vt:lpstr>len, in, for - self-review</vt:lpstr>
      <vt:lpstr>Extracting keys and values</vt:lpstr>
      <vt:lpstr>Extracting keys and values</vt:lpstr>
      <vt:lpstr>Defaults with get and pop</vt:lpstr>
      <vt:lpstr>Defaults with get and pop</vt:lpstr>
      <vt:lpstr>Defaults with get and pop</vt:lpstr>
      <vt:lpstr>Today's Outline</vt:lpstr>
      <vt:lpstr>PowerPoint Presentation</vt:lpstr>
      <vt:lpstr>Bucketizing/Binning</vt:lpstr>
      <vt:lpstr>Bucketizing/Binning</vt:lpstr>
      <vt:lpstr>Bucketizing/Binning</vt:lpstr>
      <vt:lpstr>Bucketizing/Binning</vt:lpstr>
      <vt:lpstr>Bins with lists and dicts</vt:lpstr>
      <vt:lpstr>Demo 1: Average Age per Section</vt:lpstr>
      <vt:lpstr>Today's Outline</vt:lpstr>
      <vt:lpstr>Table Representation</vt:lpstr>
      <vt:lpstr>Demo 2: Table Transform</vt:lpstr>
      <vt:lpstr>Today's Outline</vt:lpstr>
      <vt:lpstr>Challenge: Letter Frequency</vt:lpstr>
      <vt:lpstr>Challenge: Letter Frequency</vt:lpstr>
      <vt:lpstr>Challenge: Letter Frequency</vt:lpstr>
      <vt:lpstr>Sequence Data</vt:lpstr>
      <vt:lpstr>Sequence Data</vt:lpstr>
      <vt:lpstr>Sequence Data</vt:lpstr>
      <vt:lpstr>Sequence Data</vt:lpstr>
      <vt:lpstr>Vocabulary</vt:lpstr>
      <vt:lpstr>Random Text Generation</vt:lpstr>
      <vt:lpstr>Random Text Generation</vt:lpstr>
      <vt:lpstr>Hypothetical Use Case</vt:lpstr>
      <vt:lpstr>Challenge: Conditional Letter Frequency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[301] Dictionary Nesting</dc:title>
  <cp:lastModifiedBy>MEENA SYAMKUMAR</cp:lastModifiedBy>
  <cp:revision>35</cp:revision>
  <dcterms:modified xsi:type="dcterms:W3CDTF">2021-10-20T18:06:38Z</dcterms:modified>
</cp:coreProperties>
</file>